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8" r:id="rId3"/>
    <p:sldId id="267" r:id="rId4"/>
    <p:sldId id="259" r:id="rId5"/>
    <p:sldId id="269" r:id="rId6"/>
    <p:sldId id="270" r:id="rId7"/>
    <p:sldId id="260" r:id="rId8"/>
    <p:sldId id="271" r:id="rId9"/>
    <p:sldId id="272" r:id="rId10"/>
    <p:sldId id="273" r:id="rId11"/>
    <p:sldId id="262" r:id="rId12"/>
    <p:sldId id="274" r:id="rId13"/>
    <p:sldId id="275" r:id="rId14"/>
    <p:sldId id="263" r:id="rId15"/>
    <p:sldId id="264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FF9966"/>
    <a:srgbClr val="FFCC99"/>
    <a:srgbClr val="FF66FF"/>
    <a:srgbClr val="00CC00"/>
    <a:srgbClr val="0033CC"/>
    <a:srgbClr val="6666FF"/>
    <a:srgbClr val="B2B2B2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671" autoAdjust="0"/>
  </p:normalViewPr>
  <p:slideViewPr>
    <p:cSldViewPr>
      <p:cViewPr varScale="1">
        <p:scale>
          <a:sx n="68" d="100"/>
          <a:sy n="68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1968" y="29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B9E93D-6663-4729-9B82-88FF84306D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31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6C3975-F69C-499A-A083-2DB2D3E358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244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011CFD-F69E-4AD1-93EA-DACF249E3B53}" type="slidenum">
              <a:rPr lang="it-IT" smtClean="0"/>
              <a:pPr eaLnBrk="1" hangingPunct="1"/>
              <a:t>3</a:t>
            </a:fld>
            <a:endParaRPr lang="it-IT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3131DF-DBEB-45D2-86F2-2D240523A3A2}" type="slidenum">
              <a:rPr lang="it-IT" smtClean="0"/>
              <a:pPr eaLnBrk="1" hangingPunct="1"/>
              <a:t>11</a:t>
            </a:fld>
            <a:endParaRPr lang="it-IT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3131DF-DBEB-45D2-86F2-2D240523A3A2}" type="slidenum">
              <a:rPr lang="it-IT" smtClean="0"/>
              <a:pPr eaLnBrk="1" hangingPunct="1"/>
              <a:t>12</a:t>
            </a:fld>
            <a:endParaRPr lang="it-IT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3131DF-DBEB-45D2-86F2-2D240523A3A2}" type="slidenum">
              <a:rPr lang="it-IT" smtClean="0"/>
              <a:pPr eaLnBrk="1" hangingPunct="1"/>
              <a:t>13</a:t>
            </a:fld>
            <a:endParaRPr lang="it-IT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F6350D-10F4-4316-9EE5-1C26080120AC}" type="slidenum">
              <a:rPr lang="it-IT" smtClean="0"/>
              <a:pPr eaLnBrk="1" hangingPunct="1"/>
              <a:t>15</a:t>
            </a:fld>
            <a:endParaRPr lang="it-IT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6D38-6BC1-4E97-95F1-035F96E1EC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22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464D-99FB-49F1-A996-ED555753E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39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0165-F034-4C97-8E1B-685B38D479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D016-E5F5-4306-BB1A-ECB8BE3C97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61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65452-4FA8-4DDD-B59E-0ACFDCEDE4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4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49C47-FD3C-4BFD-8D97-0B13771D03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9914-EA1A-4619-A758-C93C0D514D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64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ED8D-C79F-4D72-ACBB-A9A7DD427E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5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9177-BD90-464F-AF96-791BBF3E64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64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98AB-6052-4EA6-83F6-5200CDB17B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07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2AFA8-5E39-4B85-B641-E0419A177A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55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BCC0-8DE8-428D-B78B-326C9F1161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03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FA9B-2C12-411B-9AD6-059AB911AE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24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A86062-3270-4E08-B17D-D380E7888B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ndadorieducation.it/risorse/media/primaria/adozionali/rino_storia/greci/intro.htm" TargetMode="External"/><Relationship Id="rId3" Type="http://schemas.openxmlformats.org/officeDocument/2006/relationships/slide" Target="slide2.xml"/><Relationship Id="rId7" Type="http://schemas.openxmlformats.org/officeDocument/2006/relationships/slide" Target="slide15.xml"/><Relationship Id="rId12" Type="http://schemas.openxmlformats.org/officeDocument/2006/relationships/hyperlink" Target="http://www.studiarapido.it/guerra-di-troia-nella-storia-e-nella-leggend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hyperlink" Target="http://www.latecadidattica.it/odissea/cause_guerra_troia.pdf" TargetMode="External"/><Relationship Id="rId5" Type="http://schemas.openxmlformats.org/officeDocument/2006/relationships/slide" Target="slide7.xml"/><Relationship Id="rId10" Type="http://schemas.openxmlformats.org/officeDocument/2006/relationships/hyperlink" Target="http://spazioinwind.libero.it/popoli_antichi/Asia-Minore/Troia.html" TargetMode="External"/><Relationship Id="rId4" Type="http://schemas.openxmlformats.org/officeDocument/2006/relationships/slide" Target="slide11.xml"/><Relationship Id="rId9" Type="http://schemas.openxmlformats.org/officeDocument/2006/relationships/hyperlink" Target="http://mitologiagreca.blogspot.it/2011/03/la-fondazione-di-troi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slide" Target="slide2.xml"/><Relationship Id="rId7" Type="http://schemas.openxmlformats.org/officeDocument/2006/relationships/slide" Target="slide15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11" Type="http://schemas.openxmlformats.org/officeDocument/2006/relationships/image" Target="../media/image7.jpeg"/><Relationship Id="rId5" Type="http://schemas.openxmlformats.org/officeDocument/2006/relationships/slide" Target="slide7.xml"/><Relationship Id="rId10" Type="http://schemas.openxmlformats.org/officeDocument/2006/relationships/image" Target="../media/image6.jpeg"/><Relationship Id="rId4" Type="http://schemas.openxmlformats.org/officeDocument/2006/relationships/slide" Target="slide11.xml"/><Relationship Id="rId9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3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32656"/>
            <a:ext cx="7776864" cy="85869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dirty="0"/>
          </a:p>
          <a:p>
            <a:endParaRPr lang="it-IT" sz="2400" dirty="0"/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2400" i="1" dirty="0">
              <a:latin typeface="Andalus" pitchFamily="18" charset="-78"/>
              <a:cs typeface="Andalus" pitchFamily="18" charset="-78"/>
            </a:endParaRPr>
          </a:p>
          <a:p>
            <a:endParaRPr lang="it-IT" sz="3600" i="1" dirty="0">
              <a:ln w="18415" cmpd="sng">
                <a:solidFill>
                  <a:srgbClr val="FF9966"/>
                </a:solidFill>
                <a:prstDash val="solid"/>
              </a:ln>
              <a:solidFill>
                <a:srgbClr val="FFFFFF"/>
              </a:solidFill>
              <a:latin typeface="Andalus" pitchFamily="18" charset="-78"/>
              <a:cs typeface="Andalus" pitchFamily="18" charset="-78"/>
            </a:endParaRPr>
          </a:p>
          <a:p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it-IT" sz="2400" dirty="0"/>
          </a:p>
          <a:p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endParaRPr lang="it-IT" sz="2400" dirty="0"/>
          </a:p>
          <a:p>
            <a:pPr algn="r"/>
            <a:r>
              <a:rPr lang="it-IT" sz="2400" dirty="0"/>
              <a:t>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75" y="2420888"/>
            <a:ext cx="3301573" cy="4104456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28636" y="262318"/>
            <a:ext cx="7524328" cy="2535705"/>
          </a:xfrm>
          <a:prstGeom prst="wedgeEllipseCallout">
            <a:avLst>
              <a:gd name="adj1" fmla="val 39095"/>
              <a:gd name="adj2" fmla="val 64874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it-IT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Ciao bambini! Sono sempre io, Elena.</a:t>
            </a:r>
          </a:p>
          <a:p>
            <a:pPr algn="ctr"/>
            <a:r>
              <a:rPr lang="it-IT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Come avrete capito ho molto bisogno del vostro aiuto per far capire a tutti che la causa della </a:t>
            </a:r>
            <a:r>
              <a:rPr lang="it-IT" sz="2400" i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guerra di Troia </a:t>
            </a:r>
            <a:r>
              <a:rPr lang="it-IT" sz="24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non sono io!</a:t>
            </a:r>
          </a:p>
          <a:p>
            <a:pPr algn="ctr"/>
            <a:endParaRPr lang="it-IT" i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it-IT" dirty="0"/>
          </a:p>
        </p:txBody>
      </p:sp>
      <p:sp>
        <p:nvSpPr>
          <p:cNvPr id="7" name="Fumetto 3 6"/>
          <p:cNvSpPr/>
          <p:nvPr/>
        </p:nvSpPr>
        <p:spPr>
          <a:xfrm>
            <a:off x="162888" y="4077072"/>
            <a:ext cx="4913167" cy="1584176"/>
          </a:xfrm>
          <a:prstGeom prst="wedgeEllipseCallout">
            <a:avLst>
              <a:gd name="adj1" fmla="val 73360"/>
              <a:gd name="adj2" fmla="val -59173"/>
            </a:avLst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Vi va di aiutarmi a scoprire la verità?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03663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34803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35150" y="3933825"/>
            <a:ext cx="67675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1600">
                <a:solidFill>
                  <a:schemeClr val="accent2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Rectangle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5132" name="Rectangle 57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5133" name="Rectangl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7227" name="Rectangle 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5135" name="Rectangle 6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5136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5138" name="Text Box 63"/>
          <p:cNvSpPr txBox="1">
            <a:spLocks noChangeArrowheads="1"/>
          </p:cNvSpPr>
          <p:nvPr/>
        </p:nvSpPr>
        <p:spPr bwMode="auto">
          <a:xfrm>
            <a:off x="1979613" y="5084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40" name="Text Box 65"/>
          <p:cNvSpPr txBox="1">
            <a:spLocks noChangeArrowheads="1"/>
          </p:cNvSpPr>
          <p:nvPr/>
        </p:nvSpPr>
        <p:spPr bwMode="auto">
          <a:xfrm>
            <a:off x="1979613" y="5734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547813" y="332656"/>
            <a:ext cx="7596187" cy="6525344"/>
          </a:xfrm>
        </p:spPr>
        <p:txBody>
          <a:bodyPr/>
          <a:lstStyle/>
          <a:p>
            <a:pPr marL="0" indent="0">
              <a:buNone/>
            </a:pPr>
            <a:r>
              <a:rPr lang="it-IT" sz="1800" i="1" dirty="0">
                <a:latin typeface="Andalus" pitchFamily="18" charset="-78"/>
                <a:cs typeface="Andalus" pitchFamily="18" charset="-78"/>
              </a:rPr>
              <a:t>Ora vi insegnerò una cosa nuova…</a:t>
            </a:r>
          </a:p>
          <a:p>
            <a:pPr marL="0" indent="0" algn="ctr">
              <a:buNone/>
            </a:pPr>
            <a:r>
              <a:rPr lang="it-IT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COME SCRIVERE UN TESTO ESPOSITIVO:</a:t>
            </a:r>
          </a:p>
          <a:p>
            <a:pPr marL="0" indent="0" algn="ctr">
              <a:buNone/>
            </a:pPr>
            <a:endParaRPr lang="it-IT" sz="1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72" y="1020558"/>
            <a:ext cx="7049891" cy="5748685"/>
          </a:xfrm>
          <a:prstGeom prst="rect">
            <a:avLst/>
          </a:prstGeom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 rot="430489">
            <a:off x="6119813" y="199380"/>
            <a:ext cx="3024187" cy="461665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81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66FF"/>
                </a:solidFill>
                <a:latin typeface="Comic Sans MS" pitchFamily="66" charset="0"/>
              </a:rPr>
              <a:t> </a:t>
            </a:r>
            <a:r>
              <a:rPr lang="it-IT" sz="2200" b="1" dirty="0">
                <a:solidFill>
                  <a:srgbClr val="FF0000"/>
                </a:solidFill>
                <a:latin typeface="Comic Sans MS" pitchFamily="66" charset="0"/>
              </a:rPr>
              <a:t>PROCEDIMENTO 4</a:t>
            </a:r>
          </a:p>
        </p:txBody>
      </p:sp>
    </p:spTree>
    <p:extLst>
      <p:ext uri="{BB962C8B-B14F-4D97-AF65-F5344CB8AC3E}">
        <p14:creationId xmlns:p14="http://schemas.microsoft.com/office/powerpoint/2010/main" val="303908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 rot="-417484">
            <a:off x="1763713" y="200968"/>
            <a:ext cx="2068512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RISORSE 1</a:t>
            </a:r>
          </a:p>
        </p:txBody>
      </p:sp>
      <p:sp>
        <p:nvSpPr>
          <p:cNvPr id="7174" name="Rectangle 2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7176" name="Rectangle 28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9245" name="Rectangl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RISORSE</a:t>
            </a:r>
          </a:p>
        </p:txBody>
      </p:sp>
      <p:sp>
        <p:nvSpPr>
          <p:cNvPr id="7178" name="Rectangle 3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7179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7180" name="Rectangl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54032" y="752322"/>
            <a:ext cx="513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Ora sei pronto per iniziare a svolgere il tuo lavoro di storico…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1700808"/>
            <a:ext cx="69847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Sai bene che in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Internet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 ci sono tantissimi materiali, quindi devi scegliere bene quali siti visitare e quali informazioni prendere…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In questi siti troverai le </a:t>
            </a:r>
            <a:r>
              <a:rPr lang="it-IT" sz="1600" i="1" dirty="0">
                <a:latin typeface="Andalus" pitchFamily="18" charset="-78"/>
                <a:cs typeface="Andalus" pitchFamily="18" charset="-78"/>
              </a:rPr>
              <a:t>informazioni che stai cercando:</a:t>
            </a:r>
          </a:p>
          <a:p>
            <a:endParaRPr lang="it-IT" sz="1600" i="1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1 (società micenea):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  <a:hlinkClick r:id="rId8"/>
              </a:rPr>
              <a:t>http://www.mondadorieducation.it/risorse/media/primaria/adozionali/rino_storia/greci/intro.htm</a:t>
            </a: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2 (società troiana):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  <a:hlinkClick r:id="rId9"/>
              </a:rPr>
              <a:t>http://mitologiagreca.blogspot.it/2011/03/la-fondazione-di-troia.html</a:t>
            </a: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r>
              <a:rPr lang="it-IT" sz="1600" dirty="0">
                <a:latin typeface="Andalus" pitchFamily="18" charset="-78"/>
                <a:cs typeface="Andalus" pitchFamily="18" charset="-78"/>
                <a:hlinkClick r:id="rId10"/>
              </a:rPr>
              <a:t>http://spazioinwind.libero.it/popoli_antichi/Asia-Minore/Troia.html</a:t>
            </a: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3 (guerra di Troia):</a:t>
            </a:r>
          </a:p>
          <a:p>
            <a:r>
              <a:rPr lang="it-IT" sz="1600" i="1" dirty="0">
                <a:hlinkClick r:id="rId11"/>
              </a:rPr>
              <a:t>http://www.latecadidattica.it/odissea/cause_guerra_troia</a:t>
            </a:r>
            <a:r>
              <a:rPr lang="it-IT" sz="1600" i="1">
                <a:hlinkClick r:id="rId11"/>
              </a:rPr>
              <a:t>.pdf</a:t>
            </a:r>
            <a:endParaRPr lang="it-IT" sz="1600" i="1"/>
          </a:p>
          <a:p>
            <a:endParaRPr lang="it-IT" sz="1600" i="1" dirty="0"/>
          </a:p>
          <a:p>
            <a:r>
              <a:rPr lang="it-IT" sz="1600" i="1" dirty="0">
                <a:hlinkClick r:id="rId12"/>
              </a:rPr>
              <a:t>http://www.studiarapido.it/guerra-di-troia-nella-storia-e-nella-leggenda/</a:t>
            </a:r>
            <a:endParaRPr lang="it-IT" sz="1600" i="1" dirty="0"/>
          </a:p>
          <a:p>
            <a:endParaRPr lang="it-IT" sz="1600" i="1" dirty="0"/>
          </a:p>
          <a:p>
            <a:endParaRPr lang="it-IT" sz="1600" i="1" dirty="0"/>
          </a:p>
          <a:p>
            <a:endParaRPr lang="it-IT" sz="1600" i="1" dirty="0"/>
          </a:p>
          <a:p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 rot="-417484">
            <a:off x="1763713" y="200968"/>
            <a:ext cx="2068512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RISORSE 2</a:t>
            </a:r>
          </a:p>
        </p:txBody>
      </p:sp>
      <p:sp>
        <p:nvSpPr>
          <p:cNvPr id="7174" name="Rectangle 2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7176" name="Rectangle 28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9245" name="Rectangl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RISORSE</a:t>
            </a:r>
          </a:p>
        </p:txBody>
      </p:sp>
      <p:sp>
        <p:nvSpPr>
          <p:cNvPr id="7178" name="Rectangle 3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7179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7180" name="Rectangl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1700808"/>
            <a:ext cx="698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Dovrete cercare le informazioni necessarie anche nei vari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libri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  e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documenti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 che la maestra vi darà e nel vostro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sussidiario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1 (società micenea):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-Il grande libro della Grecia: da pag.35 a pag.38 e da pag.52 a pag.57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-La Grecia: mille anni di una grande civiltà: da pagina 11 a pagina 14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-Sussidiario: pagine 94/93/94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2 (società </a:t>
            </a:r>
            <a:r>
              <a:rPr lang="it-IT" sz="1600">
                <a:latin typeface="Andalus" pitchFamily="18" charset="-78"/>
                <a:cs typeface="Andalus" pitchFamily="18" charset="-78"/>
              </a:rPr>
              <a:t>troiana)</a:t>
            </a: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3 (guerra di Troia):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-Eroi e dei greci: pagine 34 e 35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-Sussidiario: pagina 95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i="1" dirty="0"/>
          </a:p>
          <a:p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043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 rot="-417484">
            <a:off x="1735440" y="139726"/>
            <a:ext cx="2068512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RISORSE 3</a:t>
            </a:r>
          </a:p>
        </p:txBody>
      </p:sp>
      <p:sp>
        <p:nvSpPr>
          <p:cNvPr id="7174" name="Rectangle 2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7176" name="Rectangle 28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9245" name="Rectangl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RISORSE</a:t>
            </a:r>
          </a:p>
        </p:txBody>
      </p:sp>
      <p:sp>
        <p:nvSpPr>
          <p:cNvPr id="7178" name="Rectangle 3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7179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7180" name="Rectangle 3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98507" y="765787"/>
            <a:ext cx="69847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Non dimenticate di analizzare anche queste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fonti non letterarie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che sono fondamentali per la vostra ricerca:</a:t>
            </a:r>
          </a:p>
          <a:p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1 (società micenea):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2 (società troiana):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GRUPPO 3 (guerra di Troia):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i="1" dirty="0"/>
          </a:p>
          <a:p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9" y="1329193"/>
            <a:ext cx="2811972" cy="11489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07" y="1844675"/>
            <a:ext cx="2655760" cy="19939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3169"/>
            <a:ext cx="1944216" cy="12961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02" y="4276974"/>
            <a:ext cx="1368152" cy="130108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18" y="4283948"/>
            <a:ext cx="1655532" cy="128713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5516695"/>
            <a:ext cx="1735487" cy="12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051050" y="836613"/>
            <a:ext cx="66960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sz="15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426122">
            <a:off x="3635375" y="200968"/>
            <a:ext cx="257333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81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VALUTAZIONE</a:t>
            </a:r>
          </a:p>
        </p:txBody>
      </p:sp>
      <p:sp>
        <p:nvSpPr>
          <p:cNvPr id="8199" name="Rectangle 2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0" name="Rectangl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8201" name="Rectangle 27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8202" name="Rectangle 2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8203" name="Rectangle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10270" name="Rectangle 3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 dirty="0">
                <a:latin typeface="Comic Sans MS" pitchFamily="66" charset="0"/>
              </a:rPr>
              <a:t>VALUTAZIONE</a:t>
            </a:r>
          </a:p>
        </p:txBody>
      </p:sp>
      <p:sp>
        <p:nvSpPr>
          <p:cNvPr id="8205" name="Rectangle 3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91680" y="996950"/>
            <a:ext cx="6696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È molto importante che voi sappiate lavorare bene in gruppo per la ricerca delle informazioni e la composizione dei testi espositivi che verranno diffusi per far conoscere a tutti le vere cause della guerra di Troia.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Per questo verrà controllato il </a:t>
            </a:r>
            <a:r>
              <a:rPr lang="it-IT" sz="16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lavoro svolto</a:t>
            </a:r>
            <a:r>
              <a:rPr lang="it-IT" sz="1600" b="1" dirty="0">
                <a:solidFill>
                  <a:srgbClr val="0033CC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e verranno valutate le vostre capacità di: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Ricercare informazioni utilizzando diverse fonti ***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Realizzare insieme ai compagni un testo espositivo ***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Saper riferire la ricerca realizzata e il risultato raggiunto **</a:t>
            </a:r>
          </a:p>
          <a:p>
            <a:endParaRPr lang="it-IT" sz="1600" dirty="0">
              <a:solidFill>
                <a:srgbClr val="0033CC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Per fare questo le insegnanti osserveranno il vostro lavoro, correggeranno i vostri testi e faranno domande sugli argomenti approfonditi.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 </a:t>
            </a:r>
            <a:endParaRPr lang="it-IT" dirty="0">
              <a:latin typeface="Andalus" pitchFamily="18" charset="-78"/>
              <a:cs typeface="Andalus" pitchFamily="18" charset="-78"/>
            </a:endParaRP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Ricordati che non lavorerai da solo, ma insieme ai tuoi compagni: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 Verrà, quindi, valutato il </a:t>
            </a:r>
            <a:r>
              <a:rPr lang="it-IT" sz="16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lavoro di gruppo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 la </a:t>
            </a:r>
            <a:r>
              <a:rPr lang="it-IT" sz="1600" u="sng" dirty="0">
                <a:latin typeface="Andalus" pitchFamily="18" charset="-78"/>
                <a:cs typeface="Andalus" pitchFamily="18" charset="-78"/>
              </a:rPr>
              <a:t>partecipazione di tutti i componenti 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**</a:t>
            </a:r>
            <a:endParaRPr lang="it-IT" sz="1600" u="sng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1600" u="sng" dirty="0">
                <a:latin typeface="Andalus" pitchFamily="18" charset="-78"/>
                <a:cs typeface="Andalus" pitchFamily="18" charset="-78"/>
              </a:rPr>
              <a:t>l’interesse e il coinvolgimento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***</a:t>
            </a:r>
            <a:endParaRPr lang="it-IT" sz="1600" u="sng" dirty="0">
              <a:latin typeface="Andalus" pitchFamily="18" charset="-78"/>
              <a:cs typeface="Andalus" pitchFamily="18" charset="-78"/>
            </a:endParaRPr>
          </a:p>
          <a:p>
            <a:endParaRPr lang="it-IT" sz="1600" u="sng" dirty="0">
              <a:latin typeface="Andalus" pitchFamily="18" charset="-78"/>
              <a:cs typeface="Andalus" pitchFamily="18" charset="-78"/>
            </a:endParaRP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Naturalmente potrai dire se hai lavorato bene con i tuoi compagni attraverso la compilazione di un </a:t>
            </a:r>
            <a:r>
              <a:rPr lang="it-IT" sz="1600" i="1" dirty="0">
                <a:latin typeface="Andalus" pitchFamily="18" charset="-78"/>
                <a:cs typeface="Andalus" pitchFamily="18" charset="-78"/>
              </a:rPr>
              <a:t>questionario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!</a:t>
            </a: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70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37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Rectangle 3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9225" name="Rectangle 39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9226" name="Rectangle 4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9227" name="Rectangle 4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9228" name="Rectangle 4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11307" name="Rectangle 4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 dirty="0">
                <a:latin typeface="Comic Sans MS" pitchFamily="66" charset="0"/>
              </a:rPr>
              <a:t>CONCLUSIONE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 rot="-928116">
            <a:off x="611188" y="416868"/>
            <a:ext cx="259238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CONCLUSIONE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21404" y="286666"/>
            <a:ext cx="5628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Complimenti! Siete riusciti a ricercare tutte le informazioni necessarie e a comporre i testi richiesti!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63688" y="1569839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Vi ringrazio molto per il grande aiuto che mi avete dato siete stati gentilissimo, finalmente posso diffondere giuste informazioni ad achei e troiani!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07381" y="3429000"/>
            <a:ext cx="6337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ndalus" pitchFamily="18" charset="-78"/>
                <a:cs typeface="Andalus" pitchFamily="18" charset="-78"/>
              </a:rPr>
              <a:t>Non solo avete aiutato me, ma avete imparato moltissime cose nuove riguardo: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La </a:t>
            </a:r>
            <a:r>
              <a:rPr lang="it-IT" sz="2000" i="1" dirty="0">
                <a:latin typeface="Andalus" pitchFamily="18" charset="-78"/>
                <a:cs typeface="Andalus" pitchFamily="18" charset="-78"/>
              </a:rPr>
              <a:t>società micenea, troiana e la guerra di Troia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Cos’è e come si realizza il </a:t>
            </a:r>
            <a:r>
              <a:rPr lang="it-IT" sz="2000" i="1" dirty="0">
                <a:latin typeface="Andalus" pitchFamily="18" charset="-78"/>
                <a:cs typeface="Andalus" pitchFamily="18" charset="-78"/>
              </a:rPr>
              <a:t>testo espositivo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Come si </a:t>
            </a:r>
            <a:r>
              <a:rPr lang="it-IT" sz="2000" i="1" dirty="0">
                <a:latin typeface="Andalus" pitchFamily="18" charset="-78"/>
                <a:cs typeface="Andalus" pitchFamily="18" charset="-78"/>
              </a:rPr>
              <a:t>naviga in internet 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per cercare le informazioni necessarie per una ricerca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Come </a:t>
            </a:r>
            <a:r>
              <a:rPr lang="it-IT" sz="2000" i="1" dirty="0">
                <a:latin typeface="Andalus" pitchFamily="18" charset="-78"/>
                <a:cs typeface="Andalus" pitchFamily="18" charset="-78"/>
              </a:rPr>
              <a:t>analizzare fonti 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di diverso tipo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7" grpId="0" animBg="1"/>
      <p:bldP spid="11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INTRODUZIONE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7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8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9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10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11578" y="830476"/>
            <a:ext cx="6481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339975" y="260350"/>
            <a:ext cx="2519363" cy="415498"/>
          </a:xfrm>
          <a:prstGeom prst="rect">
            <a:avLst/>
          </a:prstGeom>
          <a:solidFill>
            <a:srgbClr val="FFFF99">
              <a:alpha val="89804"/>
            </a:srgbClr>
          </a:solidFill>
          <a:ln w="25400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100" b="1" dirty="0">
                <a:solidFill>
                  <a:srgbClr val="FF0000"/>
                </a:solidFill>
                <a:latin typeface="Comic Sans MS" pitchFamily="66" charset="0"/>
              </a:rPr>
              <a:t>INTRODUZIONE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91680" y="980728"/>
            <a:ext cx="6995120" cy="5145435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Come vi ho già spiegato, qualche anno fa ho ceduto al corteggiamento di Paride e sono fuggita con lui a Troia abbandonando mio marito Menelao e nostra figlia Ermione.</a:t>
            </a:r>
          </a:p>
          <a:p>
            <a:pPr marL="0" indent="0">
              <a:buNone/>
            </a:pPr>
            <a:endParaRPr lang="it-IT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Ho capito di aver sbagliato e ora mi sento molto in colpa però sono sicura </a:t>
            </a:r>
            <a:r>
              <a:rPr lang="it-IT" sz="2400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che ci sono altri motivi per i quali achei e troiani stanno combattendo da ormai dieci anni.</a:t>
            </a:r>
          </a:p>
          <a:p>
            <a:pPr marL="0" indent="0">
              <a:buNone/>
            </a:pPr>
            <a:endParaRPr lang="it-IT" sz="24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Per poterli scoprire è necessario </a:t>
            </a:r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indagare e confrontare moltissime fonti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e sono certa che voi sarete in grado di farlo.</a:t>
            </a: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4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87152" y="1289050"/>
            <a:ext cx="5924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Vi va di diventare degli </a:t>
            </a:r>
            <a:r>
              <a:rPr lang="it-IT" sz="24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storici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per un giorno e di indagare per potermi aiutare a scoprire la verità?</a:t>
            </a:r>
          </a:p>
          <a:p>
            <a:pPr marL="0" indent="0">
              <a:buNone/>
            </a:pPr>
            <a:endParaRPr lang="it-IT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339975" y="260350"/>
            <a:ext cx="2519363" cy="415498"/>
          </a:xfrm>
          <a:prstGeom prst="rect">
            <a:avLst/>
          </a:prstGeom>
          <a:solidFill>
            <a:srgbClr val="FFFF99">
              <a:alpha val="90000"/>
            </a:srgbClr>
          </a:solidFill>
          <a:ln w="25400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100" b="1" dirty="0">
                <a:solidFill>
                  <a:srgbClr val="FF0000"/>
                </a:solidFill>
                <a:latin typeface="Comic Sans MS" pitchFamily="66" charset="0"/>
              </a:rPr>
              <a:t>INTRODUZIONE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01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INTRODUZIONE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3082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3083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PROCEDIMENTO</a:t>
            </a:r>
          </a:p>
        </p:txBody>
      </p:sp>
      <p:sp>
        <p:nvSpPr>
          <p:cNvPr id="3084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3085" name="Rectangl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99656" y="333029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ndalus" pitchFamily="18" charset="-78"/>
                <a:cs typeface="Andalus" pitchFamily="18" charset="-78"/>
              </a:rPr>
              <a:t>La risposta è sì?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19977" y="473843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ndalus" pitchFamily="18" charset="-78"/>
                <a:cs typeface="Andalus" pitchFamily="18" charset="-78"/>
              </a:rPr>
              <a:t>Allora forza andiamo!!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3805911"/>
            <a:ext cx="3563888" cy="26474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3011" grpId="0" animBg="1"/>
      <p:bldP spid="43016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85828" y="225424"/>
            <a:ext cx="59737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33CC33"/>
                </a:solidFill>
              </a:rPr>
              <a:t>                               </a:t>
            </a:r>
            <a:r>
              <a:rPr lang="it-IT" sz="2000" b="1" dirty="0">
                <a:solidFill>
                  <a:srgbClr val="33CC33"/>
                </a:solidFill>
                <a:latin typeface="Comic Sans MS" pitchFamily="66" charset="0"/>
              </a:rPr>
              <a:t>          </a:t>
            </a:r>
          </a:p>
          <a:p>
            <a:pPr>
              <a:defRPr/>
            </a:pPr>
            <a:r>
              <a:rPr lang="it-IT" sz="2000" b="1" dirty="0">
                <a:solidFill>
                  <a:srgbClr val="33CC33"/>
                </a:solidFill>
                <a:latin typeface="Comic Sans MS" pitchFamily="66" charset="0"/>
              </a:rPr>
              <a:t>	</a:t>
            </a:r>
            <a:r>
              <a:rPr lang="it-IT" sz="24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QUAL È IL LAVORO DA FARE?</a:t>
            </a:r>
            <a:endParaRPr lang="it-IT" sz="2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4911725" y="13604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4100" name="Rectangle 31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rot="-846541">
            <a:off x="323850" y="345430"/>
            <a:ext cx="2303463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66FF"/>
                </a:solidFill>
                <a:latin typeface="Comic Sans MS" pitchFamily="66" charset="0"/>
              </a:rPr>
              <a:t> 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013004" y="97244"/>
            <a:ext cx="6840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sz="1500" u="sng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endParaRPr lang="it-IT" sz="15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05" name="Rectangl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INTRODUZIONE</a:t>
            </a: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4107" name="Rectangl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4108" name="Rectangl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4109" name="Rectangl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4110" name="Rectangl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07704" y="1628775"/>
            <a:ext cx="69124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ndalus" pitchFamily="18" charset="-78"/>
                <a:cs typeface="Andalus" pitchFamily="18" charset="-78"/>
              </a:rPr>
              <a:t>Sicuramente vi starete chiedendo come potete aiutarmi…</a:t>
            </a:r>
          </a:p>
          <a:p>
            <a:endParaRPr lang="it-IT" sz="2400" dirty="0">
              <a:latin typeface="Andalus" pitchFamily="18" charset="-78"/>
              <a:cs typeface="Andalus" pitchFamily="18" charset="-78"/>
            </a:endParaRPr>
          </a:p>
          <a:p>
            <a:endParaRPr lang="it-IT" sz="2400" dirty="0">
              <a:latin typeface="Andalus" pitchFamily="18" charset="-78"/>
              <a:cs typeface="Andalus" pitchFamily="18" charset="-78"/>
            </a:endParaRPr>
          </a:p>
          <a:p>
            <a:r>
              <a:rPr lang="it-IT" sz="2400" dirty="0">
                <a:latin typeface="Andalus" pitchFamily="18" charset="-78"/>
                <a:cs typeface="Andalus" pitchFamily="18" charset="-78"/>
              </a:rPr>
              <a:t>Il vostro compito è quello di realizzare </a:t>
            </a:r>
            <a:r>
              <a:rPr lang="it-IT" sz="2400" u="sng" dirty="0">
                <a:latin typeface="Andalus" pitchFamily="18" charset="-78"/>
                <a:cs typeface="Andalus" pitchFamily="18" charset="-78"/>
              </a:rPr>
              <a:t>lavorando in tre gruppi 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ricerche relative a tre argomenti differenti:</a:t>
            </a:r>
          </a:p>
          <a:p>
            <a:endParaRPr lang="it-IT" sz="2400" dirty="0"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Clr>
                <a:srgbClr val="FF6600"/>
              </a:buClr>
              <a:buFont typeface="Arial" pitchFamily="34" charset="0"/>
              <a:buChar char="•"/>
            </a:pPr>
            <a:r>
              <a:rPr lang="it-IT" sz="2400" b="1" dirty="0">
                <a:latin typeface="Andalus" pitchFamily="18" charset="-78"/>
                <a:cs typeface="Andalus" pitchFamily="18" charset="-78"/>
              </a:rPr>
              <a:t>La società micenea</a:t>
            </a:r>
          </a:p>
          <a:p>
            <a:pPr marL="285750" indent="-285750">
              <a:buClr>
                <a:srgbClr val="FF6600"/>
              </a:buClr>
              <a:buFont typeface="Arial" pitchFamily="34" charset="0"/>
              <a:buChar char="•"/>
            </a:pPr>
            <a:r>
              <a:rPr lang="it-IT" sz="2400" b="1" dirty="0">
                <a:latin typeface="Andalus" pitchFamily="18" charset="-78"/>
                <a:cs typeface="Andalus" pitchFamily="18" charset="-78"/>
              </a:rPr>
              <a:t>La società troiana</a:t>
            </a:r>
          </a:p>
          <a:p>
            <a:pPr marL="285750" indent="-285750">
              <a:buClr>
                <a:srgbClr val="FF6600"/>
              </a:buClr>
              <a:buFont typeface="Arial" pitchFamily="34" charset="0"/>
              <a:buChar char="•"/>
            </a:pPr>
            <a:r>
              <a:rPr lang="it-IT" sz="2400" b="1" dirty="0">
                <a:latin typeface="Andalus" pitchFamily="18" charset="-78"/>
                <a:cs typeface="Andalus" pitchFamily="18" charset="-78"/>
              </a:rPr>
              <a:t>Cause e svolgimento della guerra di Troia</a:t>
            </a:r>
          </a:p>
          <a:p>
            <a:pPr marL="285750" indent="-285750">
              <a:buClr>
                <a:srgbClr val="FF6600"/>
              </a:buClr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4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651778" y="332656"/>
            <a:ext cx="6035022" cy="5793507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Prima di iniziare, però, vorrei darvi alcune </a:t>
            </a:r>
            <a:r>
              <a:rPr lang="it-IT" sz="2000" b="1" dirty="0">
                <a:latin typeface="Andalus" pitchFamily="18" charset="-78"/>
                <a:cs typeface="Andalus" pitchFamily="18" charset="-78"/>
              </a:rPr>
              <a:t>informazioni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 che vi serviranno per lavorare meglio:</a:t>
            </a: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r>
              <a:rPr lang="it-IT" sz="2000" dirty="0">
                <a:latin typeface="Andalus" pitchFamily="18" charset="-78"/>
                <a:cs typeface="Andalus" pitchFamily="18" charset="-78"/>
              </a:rPr>
              <a:t>La </a:t>
            </a:r>
            <a:r>
              <a:rPr lang="it-IT" sz="2000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società micenea 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è quella da cui provengono gli </a:t>
            </a:r>
            <a:r>
              <a:rPr lang="it-IT" sz="2000" u="heavy" dirty="0">
                <a:latin typeface="Andalus" pitchFamily="18" charset="-78"/>
                <a:cs typeface="Andalus" pitchFamily="18" charset="-78"/>
              </a:rPr>
              <a:t>achei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 e possiamo collocarla nell’attuale Grecia.</a:t>
            </a:r>
          </a:p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     Voi avete già conosciuto Achille, uno dei più valorosi</a:t>
            </a:r>
          </a:p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     guerrieri achei. </a:t>
            </a:r>
          </a:p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     Anche mio marito Menelao è un acheo.</a:t>
            </a: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r>
              <a:rPr lang="it-IT" sz="2000" dirty="0">
                <a:latin typeface="Andalus" pitchFamily="18" charset="-78"/>
                <a:cs typeface="Andalus" pitchFamily="18" charset="-78"/>
              </a:rPr>
              <a:t>La </a:t>
            </a:r>
            <a:r>
              <a:rPr lang="it-IT" sz="2000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società troiana 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abitava le zone dell’attuale Turchia.</a:t>
            </a:r>
          </a:p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     Paride è uno dei guerrieri troiani.</a:t>
            </a: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r>
              <a:rPr lang="it-IT" sz="2000" dirty="0">
                <a:latin typeface="Andalus" pitchFamily="18" charset="-78"/>
                <a:cs typeface="Andalus" pitchFamily="18" charset="-78"/>
              </a:rPr>
              <a:t>La </a:t>
            </a:r>
            <a:r>
              <a:rPr lang="it-IT" sz="2000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guerra di Troia </a:t>
            </a:r>
            <a:r>
              <a:rPr lang="it-IT" sz="2000" dirty="0">
                <a:latin typeface="Andalus" pitchFamily="18" charset="-78"/>
                <a:cs typeface="Andalus" pitchFamily="18" charset="-78"/>
              </a:rPr>
              <a:t>vede sfidarsi da ormai dieci anni</a:t>
            </a:r>
          </a:p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     achei e troiani per cause che proprio voi dovrete </a:t>
            </a:r>
          </a:p>
          <a:p>
            <a:pPr marL="0" indent="0">
              <a:buNone/>
            </a:pPr>
            <a:r>
              <a:rPr lang="it-IT" sz="2000" dirty="0">
                <a:latin typeface="Andalus" pitchFamily="18" charset="-78"/>
                <a:cs typeface="Andalus" pitchFamily="18" charset="-78"/>
              </a:rPr>
              <a:t>     scoprire.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0" y="27384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ctangl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INTRODUZIONE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COMPITO</a:t>
            </a:r>
          </a:p>
        </p:txBody>
      </p:sp>
      <p:sp>
        <p:nvSpPr>
          <p:cNvPr id="6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PROCEDIMENTO</a:t>
            </a:r>
          </a:p>
        </p:txBody>
      </p:sp>
      <p:sp>
        <p:nvSpPr>
          <p:cNvPr id="7" name="Rectangl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8" name="Rectangl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9" name="Rectangl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20753459">
            <a:off x="323850" y="345430"/>
            <a:ext cx="2303463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</a:p>
        </p:txBody>
      </p:sp>
    </p:spTree>
    <p:extLst>
      <p:ext uri="{BB962C8B-B14F-4D97-AF65-F5344CB8AC3E}">
        <p14:creationId xmlns:p14="http://schemas.microsoft.com/office/powerpoint/2010/main" val="27034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651778" y="332656"/>
            <a:ext cx="6035022" cy="5793507"/>
          </a:xfrm>
        </p:spPr>
        <p:txBody>
          <a:bodyPr/>
          <a:lstStyle/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Potrete svolgere il compito solamente fingendovi degli storici e analizzando documenti e fonti.</a:t>
            </a: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20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Ora che avete capito qual è il vostro compito vi spiegherò </a:t>
            </a:r>
            <a:r>
              <a:rPr lang="it-IT" sz="24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COME LAVORARE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…</a:t>
            </a:r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0" y="27384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ctangl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INTRODUZIONE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COMPITO</a:t>
            </a:r>
          </a:p>
        </p:txBody>
      </p:sp>
      <p:sp>
        <p:nvSpPr>
          <p:cNvPr id="6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 dirty="0">
                <a:latin typeface="Comic Sans MS" pitchFamily="66" charset="0"/>
              </a:rPr>
              <a:t>PROCEDIMENTO</a:t>
            </a:r>
          </a:p>
        </p:txBody>
      </p:sp>
      <p:sp>
        <p:nvSpPr>
          <p:cNvPr id="7" name="Rectangle 5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8" name="Rectangl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9" name="Rectangl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20753459">
            <a:off x="323850" y="345430"/>
            <a:ext cx="2303463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it-IT" sz="2400" dirty="0">
                <a:solidFill>
                  <a:srgbClr val="FF0000"/>
                </a:solidFill>
                <a:latin typeface="Comic Sans MS" pitchFamily="66" charset="0"/>
              </a:rPr>
              <a:t>COMPITO</a:t>
            </a:r>
          </a:p>
        </p:txBody>
      </p:sp>
    </p:spTree>
    <p:extLst>
      <p:ext uri="{BB962C8B-B14F-4D97-AF65-F5344CB8AC3E}">
        <p14:creationId xmlns:p14="http://schemas.microsoft.com/office/powerpoint/2010/main" val="8315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03663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34803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35150" y="3933825"/>
            <a:ext cx="67675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1600">
                <a:solidFill>
                  <a:schemeClr val="accent2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430489">
            <a:off x="6119813" y="199380"/>
            <a:ext cx="3024187" cy="461665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81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66FF"/>
                </a:solidFill>
                <a:latin typeface="Comic Sans MS" pitchFamily="66" charset="0"/>
              </a:rPr>
              <a:t> </a:t>
            </a:r>
            <a:r>
              <a:rPr lang="it-IT" sz="2200" b="1" dirty="0">
                <a:solidFill>
                  <a:srgbClr val="FF0000"/>
                </a:solidFill>
                <a:latin typeface="Comic Sans MS" pitchFamily="66" charset="0"/>
              </a:rPr>
              <a:t>PROCEDIMENTO 1</a:t>
            </a:r>
          </a:p>
        </p:txBody>
      </p:sp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Rectangle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5132" name="Rectangle 57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5133" name="Rectangl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7227" name="Rectangle 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5135" name="Rectangle 6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5136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5138" name="Text Box 63"/>
          <p:cNvSpPr txBox="1">
            <a:spLocks noChangeArrowheads="1"/>
          </p:cNvSpPr>
          <p:nvPr/>
        </p:nvSpPr>
        <p:spPr bwMode="auto">
          <a:xfrm>
            <a:off x="1979613" y="5084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40" name="Text Box 65"/>
          <p:cNvSpPr txBox="1">
            <a:spLocks noChangeArrowheads="1"/>
          </p:cNvSpPr>
          <p:nvPr/>
        </p:nvSpPr>
        <p:spPr bwMode="auto">
          <a:xfrm>
            <a:off x="1979613" y="5734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547813" y="127867"/>
            <a:ext cx="4896395" cy="6730133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</a:rPr>
              <a:t>Ora ti spiegherò come lavorare…</a:t>
            </a:r>
          </a:p>
          <a:p>
            <a:pPr marL="0" indent="0">
              <a:buNone/>
            </a:pPr>
            <a:endParaRPr lang="it-IT" sz="1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Tutti insieme: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Leggeremo le indicazioni contenute nella presentazione che vi ho mandato.</a:t>
            </a:r>
          </a:p>
          <a:p>
            <a:pPr marL="0" indent="0">
              <a:buNone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 tre gruppi:</a:t>
            </a:r>
          </a:p>
          <a:p>
            <a:pPr>
              <a:buFont typeface="+mj-lt"/>
              <a:buAutoNum type="arabicPeriod"/>
            </a:pPr>
            <a:r>
              <a:rPr lang="it-IT" sz="16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Divisione in tre gruppi: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Il </a:t>
            </a:r>
            <a:r>
              <a:rPr lang="it-IT" sz="1600" u="sng" dirty="0">
                <a:latin typeface="Andalus" pitchFamily="18" charset="-78"/>
                <a:cs typeface="Andalus" pitchFamily="18" charset="-78"/>
              </a:rPr>
              <a:t>primo gruppo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farà una ricerca relativa la </a:t>
            </a:r>
            <a:r>
              <a:rPr lang="it-IT" sz="1600" i="1" dirty="0">
                <a:latin typeface="Andalus" pitchFamily="18" charset="-78"/>
                <a:cs typeface="Andalus" pitchFamily="18" charset="-78"/>
              </a:rPr>
              <a:t>società micenea.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Il </a:t>
            </a:r>
            <a:r>
              <a:rPr lang="it-IT" sz="1600" u="sng" dirty="0">
                <a:latin typeface="Andalus" pitchFamily="18" charset="-78"/>
                <a:cs typeface="Andalus" pitchFamily="18" charset="-78"/>
              </a:rPr>
              <a:t>secondo gruppo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farà una ricerca relativa la </a:t>
            </a:r>
            <a:r>
              <a:rPr lang="it-IT" sz="1600" i="1" dirty="0">
                <a:latin typeface="Andalus" pitchFamily="18" charset="-78"/>
                <a:cs typeface="Andalus" pitchFamily="18" charset="-78"/>
              </a:rPr>
              <a:t>società troiana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Il </a:t>
            </a:r>
            <a:r>
              <a:rPr lang="it-IT" sz="1600" u="sng" dirty="0">
                <a:latin typeface="Andalus" pitchFamily="18" charset="-78"/>
                <a:cs typeface="Andalus" pitchFamily="18" charset="-78"/>
              </a:rPr>
              <a:t>terzo gruppo  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farà una ricerca sulle cause e sullo svolgimento della </a:t>
            </a:r>
            <a:r>
              <a:rPr lang="it-IT" sz="1600" i="1" dirty="0">
                <a:latin typeface="Andalus" pitchFamily="18" charset="-78"/>
                <a:cs typeface="Andalus" pitchFamily="18" charset="-78"/>
              </a:rPr>
              <a:t>guerra di Troia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2"/>
            </a:pPr>
            <a:r>
              <a:rPr lang="it-IT" sz="16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Ricerca del materiale: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Dopo esservi divisi in gruppi inizierete la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ricerca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 aiutandovi con siti, libri e documenti che vi ho indicato nella presentazione.</a:t>
            </a:r>
          </a:p>
          <a:p>
            <a:r>
              <a:rPr lang="it-IT" sz="1600" dirty="0">
                <a:latin typeface="Andalus" pitchFamily="18" charset="-78"/>
                <a:cs typeface="Andalus" pitchFamily="18" charset="-78"/>
              </a:rPr>
              <a:t>Cercate di </a:t>
            </a:r>
            <a:r>
              <a:rPr lang="it-IT" sz="1600" b="1" dirty="0">
                <a:latin typeface="Andalus" pitchFamily="18" charset="-78"/>
                <a:cs typeface="Andalus" pitchFamily="18" charset="-78"/>
              </a:rPr>
              <a:t>ricavare le informazioni fondamentali</a:t>
            </a:r>
            <a:r>
              <a:rPr lang="it-IT" sz="1600" dirty="0">
                <a:latin typeface="Andalus" pitchFamily="18" charset="-78"/>
                <a:cs typeface="Andalus" pitchFamily="18" charset="-78"/>
              </a:rPr>
              <a:t> analizzando i diversi materiali.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03663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34803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35150" y="3933825"/>
            <a:ext cx="67675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1600">
                <a:solidFill>
                  <a:schemeClr val="accent2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Rectangle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5132" name="Rectangle 57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5133" name="Rectangl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7227" name="Rectangle 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5135" name="Rectangle 6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5136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5138" name="Text Box 63"/>
          <p:cNvSpPr txBox="1">
            <a:spLocks noChangeArrowheads="1"/>
          </p:cNvSpPr>
          <p:nvPr/>
        </p:nvSpPr>
        <p:spPr bwMode="auto">
          <a:xfrm>
            <a:off x="1979613" y="5084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40" name="Text Box 65"/>
          <p:cNvSpPr txBox="1">
            <a:spLocks noChangeArrowheads="1"/>
          </p:cNvSpPr>
          <p:nvPr/>
        </p:nvSpPr>
        <p:spPr bwMode="auto">
          <a:xfrm>
            <a:off x="1979613" y="5734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547813" y="127867"/>
            <a:ext cx="4896395" cy="6730133"/>
          </a:xfrm>
        </p:spPr>
        <p:txBody>
          <a:bodyPr/>
          <a:lstStyle/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3"/>
            </a:pPr>
            <a:r>
              <a:rPr lang="it-IT" sz="18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Composizione del testo espositivo:</a:t>
            </a:r>
          </a:p>
          <a:p>
            <a:r>
              <a:rPr lang="it-IT" sz="1800" dirty="0">
                <a:latin typeface="Andalus" pitchFamily="18" charset="-78"/>
                <a:cs typeface="Andalus" pitchFamily="18" charset="-78"/>
              </a:rPr>
              <a:t>Ogni gruppo dovrà scrivere un </a:t>
            </a:r>
            <a:r>
              <a:rPr lang="it-IT" sz="1800" b="1" dirty="0">
                <a:latin typeface="Andalus" pitchFamily="18" charset="-78"/>
                <a:cs typeface="Andalus" pitchFamily="18" charset="-78"/>
              </a:rPr>
              <a:t>testo espositivo </a:t>
            </a:r>
            <a:r>
              <a:rPr lang="it-IT" sz="1800" dirty="0">
                <a:latin typeface="Andalus" pitchFamily="18" charset="-78"/>
                <a:cs typeface="Andalus" pitchFamily="18" charset="-78"/>
              </a:rPr>
              <a:t>seguendo le indicazioni che troverete nella presentazione utilizzando le vostre ricerche.</a:t>
            </a:r>
          </a:p>
          <a:p>
            <a:pPr marL="0" indent="0">
              <a:buNone/>
            </a:pPr>
            <a:endParaRPr lang="it-IT" sz="1800" dirty="0">
              <a:latin typeface="Andalus" pitchFamily="18" charset="-78"/>
              <a:cs typeface="Andalus" pitchFamily="18" charset="-78"/>
            </a:endParaRPr>
          </a:p>
          <a:p>
            <a:pPr>
              <a:buAutoNum type="arabicPeriod" startAt="4"/>
            </a:pPr>
            <a:r>
              <a:rPr lang="it-IT" sz="1800" b="1" dirty="0">
                <a:solidFill>
                  <a:srgbClr val="FF6600"/>
                </a:solidFill>
                <a:latin typeface="Andalus" pitchFamily="18" charset="-78"/>
                <a:cs typeface="Andalus" pitchFamily="18" charset="-78"/>
              </a:rPr>
              <a:t>Restituzione dei lavori realizzati:</a:t>
            </a:r>
          </a:p>
          <a:p>
            <a:r>
              <a:rPr lang="it-IT" sz="1800" dirty="0">
                <a:latin typeface="Andalus" pitchFamily="18" charset="-78"/>
                <a:cs typeface="Andalus" pitchFamily="18" charset="-78"/>
              </a:rPr>
              <a:t>Ogni gruppo </a:t>
            </a:r>
            <a:r>
              <a:rPr lang="it-IT" sz="1800" b="1" dirty="0">
                <a:latin typeface="Andalus" pitchFamily="18" charset="-78"/>
                <a:cs typeface="Andalus" pitchFamily="18" charset="-78"/>
              </a:rPr>
              <a:t>leggerà il proprio testo a tutta la classe</a:t>
            </a:r>
            <a:r>
              <a:rPr lang="it-IT" sz="1800" dirty="0">
                <a:latin typeface="Andalus" pitchFamily="18" charset="-78"/>
                <a:cs typeface="Andalus" pitchFamily="18" charset="-78"/>
              </a:rPr>
              <a:t> per riflettere insieme e comprendere gli argomenti approfonditi.</a:t>
            </a:r>
          </a:p>
          <a:p>
            <a:endParaRPr lang="it-IT" sz="16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it-IT" sz="1800" dirty="0">
                <a:latin typeface="Andalus" pitchFamily="18" charset="-78"/>
                <a:cs typeface="Andalus" pitchFamily="18" charset="-78"/>
              </a:rPr>
              <a:t>Importante: Durante la spiegazione ricordate di essere chiari per far comprendere bene ciò che leggerete!!</a:t>
            </a:r>
          </a:p>
          <a:p>
            <a:pPr marL="0" indent="0">
              <a:buNone/>
            </a:pPr>
            <a:endParaRPr lang="it-IT" sz="1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3492500" y="188913"/>
            <a:ext cx="3059113" cy="461665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it-IT" sz="2200" b="1" dirty="0">
                <a:solidFill>
                  <a:srgbClr val="FF0000"/>
                </a:solidFill>
                <a:latin typeface="Comic Sans MS" pitchFamily="66" charset="0"/>
              </a:rPr>
              <a:t>PROCEDIMENTO 2</a:t>
            </a:r>
          </a:p>
        </p:txBody>
      </p:sp>
    </p:spTree>
    <p:extLst>
      <p:ext uri="{BB962C8B-B14F-4D97-AF65-F5344CB8AC3E}">
        <p14:creationId xmlns:p14="http://schemas.microsoft.com/office/powerpoint/2010/main" val="201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03663" y="1144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34803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835150" y="3933825"/>
            <a:ext cx="67675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5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it-IT" sz="1600">
                <a:solidFill>
                  <a:schemeClr val="accent2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430489">
            <a:off x="6119813" y="199380"/>
            <a:ext cx="3024187" cy="461665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prstDash val="dash"/>
            <a:miter lim="800000"/>
            <a:headEnd/>
            <a:tailEnd/>
          </a:ln>
          <a:effectLst>
            <a:outerShdw dist="107763" dir="8100000" algn="ctr" rotWithShape="0">
              <a:srgbClr val="B2B2B2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FF66FF"/>
                </a:solidFill>
                <a:latin typeface="Comic Sans MS" pitchFamily="66" charset="0"/>
              </a:rPr>
              <a:t> </a:t>
            </a:r>
            <a:r>
              <a:rPr lang="it-IT" sz="2200" b="1" dirty="0">
                <a:solidFill>
                  <a:srgbClr val="FF0000"/>
                </a:solidFill>
                <a:latin typeface="Comic Sans MS" pitchFamily="66" charset="0"/>
              </a:rPr>
              <a:t>PROCEDIMENTO 3</a:t>
            </a:r>
          </a:p>
        </p:txBody>
      </p:sp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rgbClr val="FF99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Rectangle 5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12875"/>
            <a:ext cx="1395413" cy="431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INTRODUZIONE</a:t>
            </a:r>
          </a:p>
        </p:txBody>
      </p:sp>
      <p:sp>
        <p:nvSpPr>
          <p:cNvPr id="5132" name="Rectangle 57"/>
          <p:cNvSpPr>
            <a:spLocks noChangeArrowheads="1"/>
          </p:cNvSpPr>
          <p:nvPr/>
        </p:nvSpPr>
        <p:spPr bwMode="auto">
          <a:xfrm>
            <a:off x="0" y="2276475"/>
            <a:ext cx="1395413" cy="4333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COMPITO</a:t>
            </a:r>
          </a:p>
        </p:txBody>
      </p:sp>
      <p:sp>
        <p:nvSpPr>
          <p:cNvPr id="5133" name="Rectangle 5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0052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RISORSE</a:t>
            </a:r>
          </a:p>
        </p:txBody>
      </p:sp>
      <p:sp>
        <p:nvSpPr>
          <p:cNvPr id="7227" name="Rectangle 5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3141663"/>
            <a:ext cx="1403350" cy="4333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PROCEDIMENTO</a:t>
            </a:r>
          </a:p>
        </p:txBody>
      </p:sp>
      <p:sp>
        <p:nvSpPr>
          <p:cNvPr id="5135" name="Rectangle 6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4868863"/>
            <a:ext cx="1403350" cy="433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VALUTAZIONE</a:t>
            </a:r>
          </a:p>
        </p:txBody>
      </p:sp>
      <p:sp>
        <p:nvSpPr>
          <p:cNvPr id="5136" name="Rectangle 6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5661025"/>
            <a:ext cx="140335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300" b="1">
                <a:latin typeface="Comic Sans MS" pitchFamily="66" charset="0"/>
              </a:rPr>
              <a:t>CONCLUSIONE</a:t>
            </a:r>
          </a:p>
        </p:txBody>
      </p:sp>
      <p:sp>
        <p:nvSpPr>
          <p:cNvPr id="5138" name="Text Box 63"/>
          <p:cNvSpPr txBox="1">
            <a:spLocks noChangeArrowheads="1"/>
          </p:cNvSpPr>
          <p:nvPr/>
        </p:nvSpPr>
        <p:spPr bwMode="auto">
          <a:xfrm>
            <a:off x="1979613" y="5084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5140" name="Text Box 65"/>
          <p:cNvSpPr txBox="1">
            <a:spLocks noChangeArrowheads="1"/>
          </p:cNvSpPr>
          <p:nvPr/>
        </p:nvSpPr>
        <p:spPr bwMode="auto">
          <a:xfrm>
            <a:off x="1979613" y="5734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547813" y="127867"/>
            <a:ext cx="4896395" cy="6730133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Per facilitare il vostro lavoro ho già realizzato i gruppi:</a:t>
            </a:r>
          </a:p>
          <a:p>
            <a:pPr marL="0" indent="0">
              <a:buNone/>
            </a:pPr>
            <a:endParaRPr lang="it-IT" sz="1600" b="1" dirty="0">
              <a:solidFill>
                <a:srgbClr val="FF66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b="1" dirty="0">
              <a:solidFill>
                <a:srgbClr val="FF66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b="1" dirty="0">
              <a:solidFill>
                <a:srgbClr val="FF66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600" b="1" dirty="0">
              <a:solidFill>
                <a:srgbClr val="FF66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+mj-lt"/>
              <a:buAutoNum type="arabicPeriod"/>
            </a:pPr>
            <a:endParaRPr lang="it-IT" sz="1600" b="1" dirty="0">
              <a:solidFill>
                <a:srgbClr val="FF6600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it-IT" sz="18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75241"/>
              </p:ext>
            </p:extLst>
          </p:nvPr>
        </p:nvGraphicFramePr>
        <p:xfrm>
          <a:off x="1835150" y="1130452"/>
          <a:ext cx="6913314" cy="517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067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6600"/>
                          </a:solidFill>
                          <a:latin typeface="Andalus" pitchFamily="18" charset="-78"/>
                          <a:cs typeface="Andalus" pitchFamily="18" charset="-78"/>
                        </a:rPr>
                        <a:t>PRIMO GRUPPO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6600"/>
                          </a:solidFill>
                          <a:latin typeface="Andalus" pitchFamily="18" charset="-78"/>
                          <a:cs typeface="Andalus" pitchFamily="18" charset="-78"/>
                        </a:rPr>
                        <a:t>SECONDO GRUPPO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FF6600"/>
                          </a:solidFill>
                          <a:latin typeface="Andalus" pitchFamily="18" charset="-78"/>
                          <a:cs typeface="Andalus" pitchFamily="18" charset="-78"/>
                        </a:rPr>
                        <a:t>TERZO GRUPPO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L w="12700" cmpd="sng">
                      <a:noFill/>
                    </a:lnL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475"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9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227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1181</Words>
  <Application>Microsoft Office PowerPoint</Application>
  <PresentationFormat>Presentazione su schermo (4:3)</PresentationFormat>
  <Paragraphs>305</Paragraphs>
  <Slides>15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Andalus</vt:lpstr>
      <vt:lpstr>Arial</vt:lpstr>
      <vt:lpstr>Comic Sans MS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GENNYFER</dc:creator>
  <cp:lastModifiedBy>Ilaria T.</cp:lastModifiedBy>
  <cp:revision>179</cp:revision>
  <dcterms:created xsi:type="dcterms:W3CDTF">2008-02-20T11:29:10Z</dcterms:created>
  <dcterms:modified xsi:type="dcterms:W3CDTF">2020-03-18T10:09:36Z</dcterms:modified>
</cp:coreProperties>
</file>